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7" r:id="rId5"/>
    <p:sldId id="267" r:id="rId6"/>
    <p:sldId id="258" r:id="rId7"/>
    <p:sldId id="268" r:id="rId8"/>
    <p:sldId id="269" r:id="rId9"/>
    <p:sldId id="270" r:id="rId10"/>
    <p:sldId id="271" r:id="rId11"/>
    <p:sldId id="272" r:id="rId12"/>
    <p:sldId id="273" r:id="rId13"/>
    <p:sldId id="259" r:id="rId14"/>
    <p:sldId id="260" r:id="rId15"/>
    <p:sldId id="261" r:id="rId16"/>
    <p:sldId id="262" r:id="rId17"/>
    <p:sldId id="274" r:id="rId18"/>
    <p:sldId id="263"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9F4362-0A6E-4170-8A4F-4A5DEF7E5B48}"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F4362-0A6E-4170-8A4F-4A5DEF7E5B48}"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F4362-0A6E-4170-8A4F-4A5DEF7E5B48}"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9F4362-0A6E-4170-8A4F-4A5DEF7E5B48}"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9F4362-0A6E-4170-8A4F-4A5DEF7E5B48}" type="datetimeFigureOut">
              <a:rPr lang="en-US" smtClean="0"/>
              <a:pPr/>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9F4362-0A6E-4170-8A4F-4A5DEF7E5B48}"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9F4362-0A6E-4170-8A4F-4A5DEF7E5B48}" type="datetimeFigureOut">
              <a:rPr lang="en-US" smtClean="0"/>
              <a:pPr/>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9F4362-0A6E-4170-8A4F-4A5DEF7E5B48}" type="datetimeFigureOut">
              <a:rPr lang="en-US" smtClean="0"/>
              <a:pPr/>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F4362-0A6E-4170-8A4F-4A5DEF7E5B48}" type="datetimeFigureOut">
              <a:rPr lang="en-US" smtClean="0"/>
              <a:pPr/>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F4362-0A6E-4170-8A4F-4A5DEF7E5B48}"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F4362-0A6E-4170-8A4F-4A5DEF7E5B48}" type="datetimeFigureOut">
              <a:rPr lang="en-US" smtClean="0"/>
              <a:pPr/>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3CBDA-743B-4A23-9237-04FEECC3B9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F4362-0A6E-4170-8A4F-4A5DEF7E5B48}" type="datetimeFigureOut">
              <a:rPr lang="en-US" smtClean="0"/>
              <a:pPr/>
              <a:t>4/24/2019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3CBDA-743B-4A23-9237-04FEECC3B9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10.bin"/><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oleObject12.bin"/><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323528" y="260648"/>
            <a:ext cx="8496944" cy="5511637"/>
          </a:xfrm>
          <a:prstGeom prst="rect">
            <a:avLst/>
          </a:prstGeom>
        </p:spPr>
        <p:txBody>
          <a:bodyPr wrap="square">
            <a:spAutoFit/>
          </a:bodyPr>
          <a:lstStyle/>
          <a:p>
            <a:pPr>
              <a:lnSpc>
                <a:spcPct val="115000"/>
              </a:lnSpc>
              <a:spcAft>
                <a:spcPts val="1000"/>
              </a:spcAft>
            </a:pPr>
            <a:r>
              <a:rPr lang="en-US" sz="2800" b="1" dirty="0">
                <a:solidFill>
                  <a:srgbClr val="FF0000"/>
                </a:solidFill>
                <a:latin typeface="Times New Roman"/>
                <a:ea typeface="Calibri"/>
                <a:cs typeface="Arial"/>
              </a:rPr>
              <a:t>Coupling constant (</a:t>
            </a:r>
            <a:r>
              <a:rPr lang="en-US" sz="2800" b="1" i="1" dirty="0">
                <a:solidFill>
                  <a:srgbClr val="FF0000"/>
                </a:solidFill>
                <a:latin typeface="Times New Roman"/>
                <a:ea typeface="Calibri"/>
                <a:cs typeface="Arial"/>
              </a:rPr>
              <a:t>J</a:t>
            </a:r>
            <a:r>
              <a:rPr lang="en-US" sz="2800" b="1" dirty="0">
                <a:solidFill>
                  <a:srgbClr val="FF0000"/>
                </a:solidFill>
                <a:latin typeface="Times New Roman"/>
                <a:ea typeface="Calibri"/>
                <a:cs typeface="Arial"/>
              </a:rPr>
              <a:t>):- </a:t>
            </a:r>
            <a:r>
              <a:rPr lang="en-US" sz="2800" dirty="0">
                <a:latin typeface="Times New Roman"/>
                <a:ea typeface="Calibri"/>
                <a:cs typeface="Arial"/>
              </a:rPr>
              <a:t>is the distance between the peaks in a simple </a:t>
            </a:r>
            <a:r>
              <a:rPr lang="en-US" sz="2800" dirty="0" err="1">
                <a:latin typeface="Times New Roman"/>
                <a:ea typeface="Calibri"/>
                <a:cs typeface="Arial"/>
              </a:rPr>
              <a:t>multiplet</a:t>
            </a:r>
            <a:r>
              <a:rPr lang="en-US" sz="2800" dirty="0">
                <a:latin typeface="Times New Roman"/>
                <a:ea typeface="Calibri"/>
                <a:cs typeface="Arial"/>
              </a:rPr>
              <a:t>.</a:t>
            </a:r>
            <a:r>
              <a:rPr lang="en-US" sz="2800" dirty="0">
                <a:ea typeface="Calibri"/>
                <a:cs typeface="Arial"/>
              </a:rPr>
              <a:t> </a:t>
            </a:r>
            <a:r>
              <a:rPr lang="en-US" sz="2800" dirty="0">
                <a:latin typeface="Times New Roman"/>
                <a:ea typeface="Calibri"/>
                <a:cs typeface="Arial"/>
              </a:rPr>
              <a:t>The coupling constant is a measure of how strongly a nucleus is affected by the spin states of its neighbor. The spacing between the </a:t>
            </a:r>
            <a:r>
              <a:rPr lang="en-US" sz="2800" dirty="0" err="1">
                <a:latin typeface="Times New Roman"/>
                <a:ea typeface="Calibri"/>
                <a:cs typeface="Arial"/>
              </a:rPr>
              <a:t>multiplet</a:t>
            </a:r>
            <a:r>
              <a:rPr lang="en-US" sz="2800" dirty="0">
                <a:latin typeface="Times New Roman"/>
                <a:ea typeface="Calibri"/>
                <a:cs typeface="Arial"/>
              </a:rPr>
              <a:t> peaks is measured on the same scale as the chemical shift, and the coupling constant is always expressed in Hertz (Hz).</a:t>
            </a:r>
            <a:r>
              <a:rPr lang="en-US" sz="2800" dirty="0">
                <a:solidFill>
                  <a:srgbClr val="000000"/>
                </a:solidFill>
                <a:latin typeface="Times New Roman"/>
                <a:ea typeface="Calibri"/>
                <a:cs typeface="Arial"/>
              </a:rPr>
              <a:t> Coupling constant in hertz (cycle per second)  are independent on operating frequency and field strength, while </a:t>
            </a:r>
            <a:r>
              <a:rPr lang="en-US" sz="2800" dirty="0" err="1">
                <a:solidFill>
                  <a:srgbClr val="000000"/>
                </a:solidFill>
                <a:latin typeface="Times New Roman"/>
                <a:ea typeface="Calibri"/>
                <a:cs typeface="Arial"/>
              </a:rPr>
              <a:t>multiplet</a:t>
            </a:r>
            <a:r>
              <a:rPr lang="en-US" sz="2800" dirty="0">
                <a:solidFill>
                  <a:srgbClr val="000000"/>
                </a:solidFill>
                <a:latin typeface="Times New Roman"/>
                <a:ea typeface="Calibri"/>
                <a:cs typeface="Arial"/>
              </a:rPr>
              <a:t> positions (and their differences) in hertz vary directly with the operating frequency and field strength</a:t>
            </a:r>
            <a:r>
              <a:rPr lang="en-US" sz="2800" dirty="0" smtClean="0">
                <a:solidFill>
                  <a:srgbClr val="000000"/>
                </a:solidFill>
                <a:latin typeface="Times New Roman"/>
                <a:ea typeface="Calibri"/>
                <a:cs typeface="Arial"/>
              </a:rPr>
              <a:t>.</a:t>
            </a:r>
            <a:endParaRPr lang="en-US" sz="2800" dirty="0">
              <a:ea typeface="Calibri"/>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79512" y="357812"/>
            <a:ext cx="8784975"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the separation expressed in δ (ppm) would be unchanged, 2.27 ppm.</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كائن 2"/>
          <p:cNvGraphicFramePr>
            <a:graphicFrameLocks noChangeAspect="1"/>
          </p:cNvGraphicFramePr>
          <p:nvPr>
            <p:extLst>
              <p:ext uri="{D42A27DB-BD31-4B8C-83A1-F6EECF244321}">
                <p14:modId xmlns:p14="http://schemas.microsoft.com/office/powerpoint/2010/main" val="703684941"/>
              </p:ext>
            </p:extLst>
          </p:nvPr>
        </p:nvGraphicFramePr>
        <p:xfrm>
          <a:off x="1115616" y="2132856"/>
          <a:ext cx="7404856" cy="3837062"/>
        </p:xfrm>
        <a:graphic>
          <a:graphicData uri="http://schemas.openxmlformats.org/presentationml/2006/ole">
            <mc:AlternateContent xmlns:mc="http://schemas.openxmlformats.org/markup-compatibility/2006">
              <mc:Choice xmlns:v="urn:schemas-microsoft-com:vml" Requires="v">
                <p:oleObj spid="_x0000_s24585" name="CS ChemDraw Drawing" r:id="rId3" imgW="2610231" imgH="1354455" progId="ChemDraw.Document.6.0">
                  <p:embed/>
                </p:oleObj>
              </mc:Choice>
              <mc:Fallback>
                <p:oleObj name="CS ChemDraw Drawing" r:id="rId3" imgW="2610231" imgH="135445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132856"/>
                        <a:ext cx="7404856" cy="3837062"/>
                      </a:xfrm>
                      <a:prstGeom prst="rect">
                        <a:avLst/>
                      </a:prstGeom>
                      <a:noFill/>
                    </p:spPr>
                  </p:pic>
                </p:oleObj>
              </mc:Fallback>
            </mc:AlternateContent>
          </a:graphicData>
        </a:graphic>
      </p:graphicFrame>
      <p:sp>
        <p:nvSpPr>
          <p:cNvPr id="4" name="Rectangle 3"/>
          <p:cNvSpPr>
            <a:spLocks noChangeArrowheads="1"/>
          </p:cNvSpPr>
          <p:nvPr/>
        </p:nvSpPr>
        <p:spPr bwMode="auto">
          <a:xfrm>
            <a:off x="0" y="1543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045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7894" y="188640"/>
            <a:ext cx="8946593" cy="6423297"/>
          </a:xfrm>
          <a:prstGeom prst="rect">
            <a:avLst/>
          </a:prstGeom>
        </p:spPr>
        <p:txBody>
          <a:bodyPr wrap="square">
            <a:spAutoFit/>
          </a:bodyPr>
          <a:lstStyle/>
          <a:p>
            <a:pPr>
              <a:lnSpc>
                <a:spcPct val="115000"/>
              </a:lnSpc>
              <a:spcAft>
                <a:spcPts val="1000"/>
              </a:spcAft>
            </a:pPr>
            <a:r>
              <a:rPr lang="en-US" sz="2000" b="1" i="1" u="sng" dirty="0">
                <a:solidFill>
                  <a:srgbClr val="002060"/>
                </a:solidFill>
                <a:latin typeface="Times New Roman"/>
                <a:ea typeface="Calibri"/>
                <a:cs typeface="Arial"/>
              </a:rPr>
              <a:t>There are two types of coupling </a:t>
            </a:r>
            <a:endParaRPr lang="en-US" sz="2000" dirty="0">
              <a:ea typeface="Calibri"/>
              <a:cs typeface="Arial"/>
            </a:endParaRPr>
          </a:p>
          <a:p>
            <a:pPr marL="342900" lvl="0" indent="-342900">
              <a:lnSpc>
                <a:spcPct val="115000"/>
              </a:lnSpc>
              <a:spcAft>
                <a:spcPts val="0"/>
              </a:spcAft>
              <a:buClr>
                <a:srgbClr val="00B050"/>
              </a:buClr>
              <a:buFont typeface="+mj-lt"/>
              <a:buAutoNum type="arabicPeriod"/>
            </a:pPr>
            <a:r>
              <a:rPr lang="en-US" sz="2000" b="1" dirty="0" err="1">
                <a:solidFill>
                  <a:srgbClr val="00B050"/>
                </a:solidFill>
                <a:latin typeface="Times New Roman"/>
                <a:ea typeface="Calibri"/>
                <a:cs typeface="Arial"/>
              </a:rPr>
              <a:t>Homonuclear</a:t>
            </a:r>
            <a:r>
              <a:rPr lang="en-US" sz="2000" b="1" dirty="0">
                <a:solidFill>
                  <a:srgbClr val="00B050"/>
                </a:solidFill>
                <a:latin typeface="Times New Roman"/>
                <a:ea typeface="Calibri"/>
                <a:cs typeface="Arial"/>
              </a:rPr>
              <a:t> coupling: -</a:t>
            </a:r>
            <a:r>
              <a:rPr lang="en-US" sz="2000" dirty="0">
                <a:latin typeface="Times New Roman"/>
                <a:ea typeface="Calibri"/>
                <a:cs typeface="Arial"/>
              </a:rPr>
              <a:t> Coupling between two nuclei of the same type, such as coupling between </a:t>
            </a:r>
            <a:r>
              <a:rPr lang="en-US" sz="2000" baseline="30000" dirty="0">
                <a:latin typeface="Times New Roman"/>
                <a:ea typeface="Calibri"/>
                <a:cs typeface="Arial"/>
              </a:rPr>
              <a:t>1</a:t>
            </a:r>
            <a:r>
              <a:rPr lang="en-US" sz="2000" dirty="0">
                <a:latin typeface="Times New Roman"/>
                <a:ea typeface="Calibri"/>
                <a:cs typeface="Arial"/>
              </a:rPr>
              <a:t>H and </a:t>
            </a:r>
            <a:r>
              <a:rPr lang="en-US" sz="2000" baseline="30000" dirty="0">
                <a:latin typeface="Times New Roman"/>
                <a:ea typeface="Calibri"/>
                <a:cs typeface="Arial"/>
              </a:rPr>
              <a:t>1</a:t>
            </a:r>
            <a:r>
              <a:rPr lang="en-US" sz="2000" dirty="0">
                <a:latin typeface="Times New Roman"/>
                <a:ea typeface="Calibri"/>
                <a:cs typeface="Arial"/>
              </a:rPr>
              <a:t>H.</a:t>
            </a:r>
            <a:endParaRPr lang="en-US" sz="2000" dirty="0">
              <a:ea typeface="Calibri"/>
              <a:cs typeface="Arial"/>
            </a:endParaRPr>
          </a:p>
          <a:p>
            <a:pPr marL="342900" lvl="0" indent="-342900">
              <a:lnSpc>
                <a:spcPct val="115000"/>
              </a:lnSpc>
              <a:spcAft>
                <a:spcPts val="1000"/>
              </a:spcAft>
              <a:buClr>
                <a:srgbClr val="00B050"/>
              </a:buClr>
              <a:buFont typeface="+mj-lt"/>
              <a:buAutoNum type="arabicPeriod"/>
            </a:pPr>
            <a:r>
              <a:rPr lang="en-US" sz="2000" b="1" dirty="0" err="1">
                <a:solidFill>
                  <a:srgbClr val="00B050"/>
                </a:solidFill>
                <a:latin typeface="Times New Roman"/>
                <a:ea typeface="Calibri"/>
                <a:cs typeface="Arial"/>
              </a:rPr>
              <a:t>Heteronuclear</a:t>
            </a:r>
            <a:r>
              <a:rPr lang="en-US" sz="2000" b="1" dirty="0">
                <a:solidFill>
                  <a:srgbClr val="00B050"/>
                </a:solidFill>
                <a:latin typeface="Times New Roman"/>
                <a:ea typeface="Calibri"/>
                <a:cs typeface="Arial"/>
              </a:rPr>
              <a:t> coupling:-</a:t>
            </a:r>
            <a:r>
              <a:rPr lang="en-US" sz="2000" dirty="0">
                <a:latin typeface="Times New Roman"/>
                <a:ea typeface="Calibri"/>
                <a:cs typeface="Arial"/>
              </a:rPr>
              <a:t> Coupling between two different types of nuclei, such as the couplings between </a:t>
            </a:r>
            <a:r>
              <a:rPr lang="en-US" sz="2000" baseline="30000" dirty="0">
                <a:latin typeface="Times New Roman"/>
                <a:ea typeface="Calibri"/>
                <a:cs typeface="Arial"/>
              </a:rPr>
              <a:t>13</a:t>
            </a:r>
            <a:r>
              <a:rPr lang="en-US" sz="2000" dirty="0">
                <a:latin typeface="Times New Roman"/>
                <a:ea typeface="Calibri"/>
                <a:cs typeface="Arial"/>
              </a:rPr>
              <a:t>C and attached </a:t>
            </a:r>
            <a:r>
              <a:rPr lang="en-US" sz="2000" dirty="0" err="1">
                <a:latin typeface="Times New Roman"/>
                <a:ea typeface="Calibri"/>
                <a:cs typeface="Arial"/>
              </a:rPr>
              <a:t>hydrogens</a:t>
            </a:r>
            <a:r>
              <a:rPr lang="en-US" sz="2000" dirty="0">
                <a:latin typeface="Times New Roman"/>
                <a:ea typeface="Calibri"/>
                <a:cs typeface="Arial"/>
              </a:rPr>
              <a:t> are one-bond </a:t>
            </a:r>
            <a:r>
              <a:rPr lang="en-US" sz="2000" dirty="0" err="1">
                <a:latin typeface="Times New Roman"/>
                <a:ea typeface="Calibri"/>
                <a:cs typeface="Arial"/>
              </a:rPr>
              <a:t>heteronuclear</a:t>
            </a:r>
            <a:r>
              <a:rPr lang="en-US" sz="2000" dirty="0">
                <a:latin typeface="Times New Roman"/>
                <a:ea typeface="Calibri"/>
                <a:cs typeface="Arial"/>
              </a:rPr>
              <a:t> couplings.</a:t>
            </a:r>
            <a:endParaRPr lang="en-US" sz="2000" dirty="0">
              <a:ea typeface="Calibri"/>
              <a:cs typeface="Arial"/>
            </a:endParaRPr>
          </a:p>
          <a:p>
            <a:pPr>
              <a:lnSpc>
                <a:spcPct val="115000"/>
              </a:lnSpc>
              <a:spcAft>
                <a:spcPts val="1000"/>
              </a:spcAft>
            </a:pPr>
            <a:r>
              <a:rPr lang="en-US" sz="2400" b="1" dirty="0">
                <a:solidFill>
                  <a:srgbClr val="7030A0"/>
                </a:solidFill>
                <a:latin typeface="Times New Roman"/>
                <a:ea typeface="Calibri"/>
                <a:cs typeface="Arial"/>
              </a:rPr>
              <a:t>The magnitude of the coupling constant depends to a large extent on the number of bonds intervening between the two atoms or groups of atoms that interact. </a:t>
            </a:r>
            <a:r>
              <a:rPr lang="en-US" sz="2400" dirty="0">
                <a:latin typeface="Times New Roman"/>
                <a:ea typeface="Calibri"/>
                <a:cs typeface="Arial"/>
              </a:rPr>
              <a:t> In general, </a:t>
            </a:r>
            <a:endParaRPr lang="en-US" sz="2400" dirty="0" smtClean="0">
              <a:latin typeface="Times New Roman"/>
              <a:ea typeface="Calibri"/>
              <a:cs typeface="Arial"/>
            </a:endParaRPr>
          </a:p>
          <a:p>
            <a:pPr>
              <a:lnSpc>
                <a:spcPct val="115000"/>
              </a:lnSpc>
              <a:spcAft>
                <a:spcPts val="1000"/>
              </a:spcAft>
            </a:pPr>
            <a:r>
              <a:rPr lang="en-US" sz="2400" b="1" dirty="0" smtClean="0">
                <a:solidFill>
                  <a:srgbClr val="C00000"/>
                </a:solidFill>
                <a:latin typeface="Times New Roman"/>
                <a:ea typeface="Calibri"/>
                <a:cs typeface="Arial"/>
              </a:rPr>
              <a:t>one-bond </a:t>
            </a:r>
            <a:r>
              <a:rPr lang="en-US" sz="2400" b="1" dirty="0">
                <a:solidFill>
                  <a:srgbClr val="C00000"/>
                </a:solidFill>
                <a:latin typeface="Times New Roman"/>
                <a:ea typeface="Calibri"/>
                <a:cs typeface="Arial"/>
              </a:rPr>
              <a:t>couplings </a:t>
            </a:r>
            <a:r>
              <a:rPr lang="en-US" sz="2400" b="1" dirty="0" smtClean="0">
                <a:latin typeface="Times New Roman"/>
                <a:ea typeface="Calibri"/>
                <a:cs typeface="Arial"/>
              </a:rPr>
              <a:t>→ </a:t>
            </a:r>
            <a:r>
              <a:rPr lang="en-US" sz="2400" b="1" dirty="0">
                <a:solidFill>
                  <a:srgbClr val="C00000"/>
                </a:solidFill>
                <a:latin typeface="Times New Roman"/>
                <a:ea typeface="Calibri"/>
                <a:cs typeface="Arial"/>
              </a:rPr>
              <a:t>larger than two-bond couplings</a:t>
            </a:r>
            <a:r>
              <a:rPr lang="en-US" sz="2400" b="1" dirty="0">
                <a:latin typeface="Times New Roman"/>
                <a:ea typeface="Calibri"/>
                <a:cs typeface="Arial"/>
              </a:rPr>
              <a:t>, </a:t>
            </a:r>
            <a:r>
              <a:rPr lang="en-US" sz="2400" dirty="0">
                <a:latin typeface="Times New Roman"/>
                <a:ea typeface="Calibri"/>
                <a:cs typeface="Arial"/>
              </a:rPr>
              <a:t>which in turn </a:t>
            </a:r>
            <a:r>
              <a:rPr lang="en-US" sz="2400" dirty="0" err="1" smtClean="0">
                <a:latin typeface="Times New Roman"/>
                <a:ea typeface="Calibri"/>
                <a:cs typeface="Arial"/>
              </a:rPr>
              <a:t>are→larger</a:t>
            </a:r>
            <a:r>
              <a:rPr lang="en-US" sz="2400" dirty="0" smtClean="0">
                <a:latin typeface="Times New Roman"/>
                <a:ea typeface="Calibri"/>
                <a:cs typeface="Arial"/>
              </a:rPr>
              <a:t> </a:t>
            </a:r>
            <a:r>
              <a:rPr lang="en-US" sz="2400" dirty="0">
                <a:latin typeface="Times New Roman"/>
                <a:ea typeface="Calibri"/>
                <a:cs typeface="Arial"/>
              </a:rPr>
              <a:t>than </a:t>
            </a:r>
            <a:r>
              <a:rPr lang="en-US" sz="2400" b="1" dirty="0">
                <a:solidFill>
                  <a:srgbClr val="C00000"/>
                </a:solidFill>
                <a:latin typeface="Times New Roman"/>
                <a:ea typeface="Calibri"/>
                <a:cs typeface="Arial"/>
              </a:rPr>
              <a:t>three-bond couplings</a:t>
            </a:r>
            <a:r>
              <a:rPr lang="en-US" sz="2400" dirty="0">
                <a:latin typeface="Times New Roman"/>
                <a:ea typeface="Calibri"/>
                <a:cs typeface="Arial"/>
              </a:rPr>
              <a:t>, and so forth. Consequently, the symbols used to represent coupling are often extended to include additional information about the type of atoms involved and the number of bonds through which the coupling constant operates</a:t>
            </a:r>
            <a:r>
              <a:rPr lang="en-US" dirty="0">
                <a:latin typeface="Times New Roman"/>
                <a:ea typeface="Calibri"/>
                <a:cs typeface="Arial"/>
              </a:rPr>
              <a:t>.</a:t>
            </a:r>
            <a:endParaRPr lang="en-US" sz="1600" dirty="0">
              <a:ea typeface="Calibri"/>
              <a:cs typeface="Arial"/>
            </a:endParaRPr>
          </a:p>
        </p:txBody>
      </p:sp>
    </p:spTree>
    <p:extLst>
      <p:ext uri="{BB962C8B-B14F-4D97-AF65-F5344CB8AC3E}">
        <p14:creationId xmlns:p14="http://schemas.microsoft.com/office/powerpoint/2010/main" val="326699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كائن 1"/>
          <p:cNvGraphicFramePr>
            <a:graphicFrameLocks noChangeAspect="1"/>
          </p:cNvGraphicFramePr>
          <p:nvPr>
            <p:extLst>
              <p:ext uri="{D42A27DB-BD31-4B8C-83A1-F6EECF244321}">
                <p14:modId xmlns:p14="http://schemas.microsoft.com/office/powerpoint/2010/main" val="210261494"/>
              </p:ext>
            </p:extLst>
          </p:nvPr>
        </p:nvGraphicFramePr>
        <p:xfrm>
          <a:off x="1180051" y="2871057"/>
          <a:ext cx="6599989" cy="1164704"/>
        </p:xfrm>
        <a:graphic>
          <a:graphicData uri="http://schemas.openxmlformats.org/presentationml/2006/ole">
            <mc:AlternateContent xmlns:mc="http://schemas.openxmlformats.org/markup-compatibility/2006">
              <mc:Choice xmlns:v="urn:schemas-microsoft-com:vml" Requires="v">
                <p:oleObj spid="_x0000_s26637" name="CS ChemDraw Drawing" r:id="rId3" imgW="1573911" imgH="272415" progId="ChemDraw.Document.6.0">
                  <p:embed/>
                </p:oleObj>
              </mc:Choice>
              <mc:Fallback>
                <p:oleObj name="CS ChemDraw Drawing" r:id="rId3" imgW="1573911" imgH="272415" progId="ChemDraw.Document.6.0">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051" y="2871057"/>
                        <a:ext cx="6599989" cy="1164704"/>
                      </a:xfrm>
                      <a:prstGeom prst="rect">
                        <a:avLst/>
                      </a:prstGeom>
                      <a:noFill/>
                    </p:spPr>
                  </p:pic>
                </p:oleObj>
              </mc:Fallback>
            </mc:AlternateContent>
          </a:graphicData>
        </a:graphic>
      </p:graphicFrame>
      <p:graphicFrame>
        <p:nvGraphicFramePr>
          <p:cNvPr id="3" name="كائن 2"/>
          <p:cNvGraphicFramePr>
            <a:graphicFrameLocks noChangeAspect="1"/>
          </p:cNvGraphicFramePr>
          <p:nvPr>
            <p:extLst>
              <p:ext uri="{D42A27DB-BD31-4B8C-83A1-F6EECF244321}">
                <p14:modId xmlns:p14="http://schemas.microsoft.com/office/powerpoint/2010/main" val="1875747170"/>
              </p:ext>
            </p:extLst>
          </p:nvPr>
        </p:nvGraphicFramePr>
        <p:xfrm>
          <a:off x="1619672" y="5085184"/>
          <a:ext cx="6327576" cy="1318245"/>
        </p:xfrm>
        <a:graphic>
          <a:graphicData uri="http://schemas.openxmlformats.org/presentationml/2006/ole">
            <mc:AlternateContent xmlns:mc="http://schemas.openxmlformats.org/markup-compatibility/2006">
              <mc:Choice xmlns:v="urn:schemas-microsoft-com:vml" Requires="v">
                <p:oleObj spid="_x0000_s26638" name="CS ChemDraw Drawing" r:id="rId5" imgW="1340739" imgH="272415" progId="ChemDraw.Document.6.0">
                  <p:embed/>
                </p:oleObj>
              </mc:Choice>
              <mc:Fallback>
                <p:oleObj name="CS ChemDraw Drawing" r:id="rId5" imgW="1340739" imgH="272415"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5085184"/>
                        <a:ext cx="6327576" cy="1318245"/>
                      </a:xfrm>
                      <a:prstGeom prst="rect">
                        <a:avLst/>
                      </a:prstGeom>
                      <a:noFill/>
                    </p:spPr>
                  </p:pic>
                </p:oleObj>
              </mc:Fallback>
            </mc:AlternateContent>
          </a:graphicData>
        </a:graphic>
      </p:graphicFrame>
      <p:sp>
        <p:nvSpPr>
          <p:cNvPr id="4" name="Rectangle 3"/>
          <p:cNvSpPr>
            <a:spLocks noChangeArrowheads="1"/>
          </p:cNvSpPr>
          <p:nvPr/>
        </p:nvSpPr>
        <p:spPr bwMode="auto">
          <a:xfrm>
            <a:off x="465854" y="424286"/>
            <a:ext cx="80283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We frequently add a superscript to the symbol </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indicate the number of bonds through which the interaction occurs.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Thus,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467544" y="4033214"/>
            <a:ext cx="76145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895350" algn="l"/>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symbol </a:t>
            </a:r>
            <a:r>
              <a:rPr kumimoji="0" lang="en-US" sz="24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indicates a three-bond coupling between two hydrogen atoms, as in H-C-C-H</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مستطيل 5"/>
          <p:cNvSpPr/>
          <p:nvPr/>
        </p:nvSpPr>
        <p:spPr>
          <a:xfrm>
            <a:off x="467544" y="1670728"/>
            <a:ext cx="7614592" cy="1200329"/>
          </a:xfrm>
          <a:prstGeom prst="rect">
            <a:avLst/>
          </a:prstGeom>
        </p:spPr>
        <p:txBody>
          <a:bodyPr wrap="square">
            <a:spAutoFit/>
          </a:bodyPr>
          <a:lstStyle/>
          <a:p>
            <a:pPr lvl="0" eaLnBrk="0" fontAlgn="base" hangingPunct="0">
              <a:spcBef>
                <a:spcPct val="0"/>
              </a:spcBef>
              <a:spcAft>
                <a:spcPct val="0"/>
              </a:spcAft>
            </a:pPr>
            <a:r>
              <a:rPr lang="en-US" sz="2400" dirty="0">
                <a:solidFill>
                  <a:prstClr val="black"/>
                </a:solidFill>
                <a:latin typeface="Times New Roman" pitchFamily="18" charset="0"/>
                <a:ea typeface="Calibri" pitchFamily="34" charset="0"/>
                <a:cs typeface="Times New Roman" pitchFamily="18" charset="0"/>
              </a:rPr>
              <a:t>the symbol </a:t>
            </a:r>
            <a:r>
              <a:rPr lang="en-US" sz="2400" baseline="30000" dirty="0">
                <a:solidFill>
                  <a:prstClr val="black"/>
                </a:solidFill>
                <a:latin typeface="Times New Roman" pitchFamily="18" charset="0"/>
                <a:ea typeface="Calibri" pitchFamily="34" charset="0"/>
                <a:cs typeface="Times New Roman" pitchFamily="18" charset="0"/>
              </a:rPr>
              <a:t>1</a:t>
            </a:r>
            <a:r>
              <a:rPr lang="en-US" sz="2400" i="1" dirty="0">
                <a:solidFill>
                  <a:prstClr val="black"/>
                </a:solidFill>
                <a:latin typeface="Times New Roman" pitchFamily="18" charset="0"/>
                <a:ea typeface="Calibri" pitchFamily="34" charset="0"/>
                <a:cs typeface="Times New Roman" pitchFamily="18" charset="0"/>
              </a:rPr>
              <a:t>J </a:t>
            </a:r>
            <a:r>
              <a:rPr lang="en-US" sz="2400" dirty="0">
                <a:solidFill>
                  <a:prstClr val="black"/>
                </a:solidFill>
                <a:latin typeface="Times New Roman" pitchFamily="18" charset="0"/>
                <a:ea typeface="Calibri" pitchFamily="34" charset="0"/>
                <a:cs typeface="Times New Roman" pitchFamily="18" charset="0"/>
              </a:rPr>
              <a:t>indicates a one-bond coupling between </a:t>
            </a:r>
            <a:r>
              <a:rPr lang="en-US" sz="2400" b="1" dirty="0">
                <a:solidFill>
                  <a:prstClr val="black"/>
                </a:solidFill>
                <a:latin typeface="Times New Roman" pitchFamily="18" charset="0"/>
                <a:ea typeface="Calibri" pitchFamily="34" charset="0"/>
                <a:cs typeface="Times New Roman" pitchFamily="18" charset="0"/>
              </a:rPr>
              <a:t>a carbon-13 atom and a hydrogen atom</a:t>
            </a:r>
            <a:r>
              <a:rPr lang="en-US" sz="2400" dirty="0">
                <a:solidFill>
                  <a:prstClr val="black"/>
                </a:solidFill>
                <a:latin typeface="Times New Roman" pitchFamily="18" charset="0"/>
                <a:ea typeface="Calibri" pitchFamily="34" charset="0"/>
                <a:cs typeface="Times New Roman" pitchFamily="18" charset="0"/>
              </a:rPr>
              <a:t> (C- H) with a value of 156 Hz.</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14317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920219889"/>
              </p:ext>
            </p:extLst>
          </p:nvPr>
        </p:nvGraphicFramePr>
        <p:xfrm>
          <a:off x="3679041" y="1484784"/>
          <a:ext cx="1500198" cy="961064"/>
        </p:xfrm>
        <a:graphic>
          <a:graphicData uri="http://schemas.openxmlformats.org/presentationml/2006/ole">
            <mc:AlternateContent xmlns:mc="http://schemas.openxmlformats.org/markup-compatibility/2006">
              <mc:Choice xmlns:v="urn:schemas-microsoft-com:vml" Requires="v">
                <p:oleObj spid="_x0000_s16401" name="CS ChemDraw Drawing" r:id="rId3" imgW="1253871" imgH="802767" progId="ChemDraw.Document.6.0">
                  <p:embed/>
                </p:oleObj>
              </mc:Choice>
              <mc:Fallback>
                <p:oleObj name="CS ChemDraw Drawing" r:id="rId3" imgW="1253871" imgH="802767"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041" y="1484784"/>
                        <a:ext cx="1500198" cy="9610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5" name="Object 1"/>
          <p:cNvGraphicFramePr>
            <a:graphicFrameLocks noChangeAspect="1"/>
          </p:cNvGraphicFramePr>
          <p:nvPr>
            <p:extLst>
              <p:ext uri="{D42A27DB-BD31-4B8C-83A1-F6EECF244321}">
                <p14:modId xmlns:p14="http://schemas.microsoft.com/office/powerpoint/2010/main" val="1788680528"/>
              </p:ext>
            </p:extLst>
          </p:nvPr>
        </p:nvGraphicFramePr>
        <p:xfrm>
          <a:off x="2178280" y="3717032"/>
          <a:ext cx="4644595" cy="2803880"/>
        </p:xfrm>
        <a:graphic>
          <a:graphicData uri="http://schemas.openxmlformats.org/presentationml/2006/ole">
            <mc:AlternateContent xmlns:mc="http://schemas.openxmlformats.org/markup-compatibility/2006">
              <mc:Choice xmlns:v="urn:schemas-microsoft-com:vml" Requires="v">
                <p:oleObj spid="_x0000_s16402" name="CS ChemDraw Drawing" r:id="rId5" imgW="3018663" imgH="1813179" progId="ChemDraw.Document.6.0">
                  <p:embed/>
                </p:oleObj>
              </mc:Choice>
              <mc:Fallback>
                <p:oleObj name="CS ChemDraw Drawing" r:id="rId5" imgW="3018663" imgH="1813179" progId="ChemDraw.Document.6.0">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280" y="3717032"/>
                        <a:ext cx="4644595" cy="2803880"/>
                      </a:xfrm>
                      <a:prstGeom prst="rect">
                        <a:avLst/>
                      </a:prstGeom>
                      <a:noFill/>
                    </p:spPr>
                  </p:pic>
                </p:oleObj>
              </mc:Fallback>
            </mc:AlternateContent>
          </a:graphicData>
        </a:graphic>
      </p:graphicFrame>
      <p:sp>
        <p:nvSpPr>
          <p:cNvPr id="16387" name="Rectangle 3"/>
          <p:cNvSpPr>
            <a:spLocks noChangeArrowheads="1"/>
          </p:cNvSpPr>
          <p:nvPr/>
        </p:nvSpPr>
        <p:spPr bwMode="auto">
          <a:xfrm>
            <a:off x="0" y="0"/>
            <a:ext cx="885828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pPr>
            <a:r>
              <a:rPr kumimoji="0" lang="en-US" sz="2000" i="1" u="sng"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Homonuclear</a:t>
            </a:r>
            <a:r>
              <a:rPr kumimoji="0" lang="en-US" sz="2000" i="1"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coupling :- </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Various types of coupling may be noted:</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628650" algn="l"/>
              </a:tabLst>
            </a:pPr>
            <a:r>
              <a:rPr kumimoji="0" lang="en-US" sz="20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a:t>
            </a:r>
            <a:r>
              <a:rPr kumimoji="0" lang="en-US" sz="20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Geminal</a:t>
            </a:r>
            <a:r>
              <a:rPr kumimoji="0" lang="en-US" sz="20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"coupling.</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case of </a:t>
            </a:r>
            <a:r>
              <a:rPr kumimoji="0" lang="en-US" sz="2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geminal</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protons (protons attached on the same carbon having different chemical environment) of a saturated compound, the value of J depends upon the bond angle</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8" name="Rectangle 4"/>
          <p:cNvSpPr>
            <a:spLocks noChangeArrowheads="1"/>
          </p:cNvSpPr>
          <p:nvPr/>
        </p:nvSpPr>
        <p:spPr bwMode="auto">
          <a:xfrm>
            <a:off x="142876" y="2571744"/>
            <a:ext cx="87154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28650" algn="l"/>
              </a:tabLst>
            </a:pP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amount of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geminal</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coupling depends on the H-C- H angle α. The following Figure shows this </a:t>
            </a:r>
            <a:r>
              <a:rPr kumimoji="0" lang="en-US"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dependencek</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general, </a:t>
            </a:r>
            <a:r>
              <a:rPr kumimoji="0" lang="en-US" sz="20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Jgeminal coupling constants increase as the angle α decrease.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67544" y="2199836"/>
            <a:ext cx="8064896" cy="4023829"/>
          </a:xfrm>
          <a:prstGeom prst="rect">
            <a:avLst/>
          </a:prstGeom>
          <a:noFill/>
          <a:ln w="9525">
            <a:noFill/>
            <a:miter lim="800000"/>
            <a:headEnd/>
            <a:tailEnd/>
          </a:ln>
        </p:spPr>
      </p:pic>
      <p:sp>
        <p:nvSpPr>
          <p:cNvPr id="3" name="مستطيل 2"/>
          <p:cNvSpPr/>
          <p:nvPr/>
        </p:nvSpPr>
        <p:spPr>
          <a:xfrm>
            <a:off x="899592" y="514759"/>
            <a:ext cx="7848872" cy="1791260"/>
          </a:xfrm>
          <a:prstGeom prst="rect">
            <a:avLst/>
          </a:prstGeom>
        </p:spPr>
        <p:txBody>
          <a:bodyPr wrap="square">
            <a:spAutoFit/>
          </a:bodyPr>
          <a:lstStyle/>
          <a:p>
            <a:pPr>
              <a:lnSpc>
                <a:spcPct val="115000"/>
              </a:lnSpc>
              <a:spcAft>
                <a:spcPts val="1000"/>
              </a:spcAft>
              <a:tabLst>
                <a:tab pos="628650" algn="l"/>
              </a:tabLst>
            </a:pPr>
            <a:r>
              <a:rPr lang="en-US" sz="2400" dirty="0">
                <a:latin typeface="Times New Roman"/>
                <a:ea typeface="Calibri"/>
                <a:cs typeface="Arial"/>
              </a:rPr>
              <a:t>Following are some systems that show </a:t>
            </a:r>
            <a:r>
              <a:rPr lang="en-US" sz="2400" dirty="0" err="1">
                <a:latin typeface="Times New Roman"/>
                <a:ea typeface="Calibri"/>
                <a:cs typeface="Arial"/>
              </a:rPr>
              <a:t>geminal</a:t>
            </a:r>
            <a:r>
              <a:rPr lang="en-US" sz="2400" dirty="0">
                <a:latin typeface="Times New Roman"/>
                <a:ea typeface="Calibri"/>
                <a:cs typeface="Arial"/>
              </a:rPr>
              <a:t> coupling, along with their approximate HCH bond angles. Notice that the coupling constants become smaller, as predicted, when the HCH angle becomes larger.</a:t>
            </a:r>
            <a:endParaRPr lang="en-US" sz="2400" dirty="0">
              <a:ea typeface="Calibri"/>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0"/>
            <a:ext cx="88582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628650" algn="l"/>
              </a:tabLst>
            </a:pPr>
            <a:r>
              <a:rPr kumimoji="0" lang="en-US" sz="20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Three-Bond Couplings (</a:t>
            </a:r>
            <a:r>
              <a:rPr kumimoji="0" lang="en-US" sz="2000"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3</a:t>
            </a:r>
            <a:r>
              <a:rPr kumimoji="0" lang="en-US" sz="20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J)</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28650" algn="l"/>
              </a:tabLst>
            </a:pP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 typical hydrocarbon, the spin of a hydrogen nucleus in one C-H bond is coupled to the spins of those </a:t>
            </a:r>
            <a:r>
              <a:rPr kumimoji="0" lang="en-US" sz="2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hydrogens</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adjacent C-H bonds. These H-C-C-H couplings are usually called vicinal couplings because the </a:t>
            </a:r>
            <a:r>
              <a:rPr kumimoji="0" lang="en-US" sz="2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hydrogens</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on neighboring carbon atoms (Latin </a:t>
            </a:r>
            <a:r>
              <a:rPr kumimoji="0" lang="en-US" sz="20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vicinus</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“neighbor”). Vicinal couplings are three-bond couplings and have a coupling constant designated as </a:t>
            </a:r>
            <a:r>
              <a:rPr kumimoji="0" lang="en-US" sz="20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 </a:t>
            </a: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4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0" name="Object 2"/>
          <p:cNvGraphicFramePr>
            <a:graphicFrameLocks noChangeAspect="1"/>
          </p:cNvGraphicFramePr>
          <p:nvPr>
            <p:extLst>
              <p:ext uri="{D42A27DB-BD31-4B8C-83A1-F6EECF244321}">
                <p14:modId xmlns:p14="http://schemas.microsoft.com/office/powerpoint/2010/main" val="723989573"/>
              </p:ext>
            </p:extLst>
          </p:nvPr>
        </p:nvGraphicFramePr>
        <p:xfrm>
          <a:off x="1979712" y="1953326"/>
          <a:ext cx="4519974" cy="1850851"/>
        </p:xfrm>
        <a:graphic>
          <a:graphicData uri="http://schemas.openxmlformats.org/presentationml/2006/ole">
            <mc:AlternateContent xmlns:mc="http://schemas.openxmlformats.org/markup-compatibility/2006">
              <mc:Choice xmlns:v="urn:schemas-microsoft-com:vml" Requires="v">
                <p:oleObj spid="_x0000_s17427" name="CS ChemDraw Drawing" r:id="rId3" imgW="3559683" imgH="1442847" progId="ChemDraw.Document.6.0">
                  <p:embed/>
                </p:oleObj>
              </mc:Choice>
              <mc:Fallback>
                <p:oleObj name="CS ChemDraw Drawing" r:id="rId3" imgW="3559683" imgH="1442847"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953326"/>
                        <a:ext cx="4519974" cy="1850851"/>
                      </a:xfrm>
                      <a:prstGeom prst="rect">
                        <a:avLst/>
                      </a:prstGeom>
                      <a:noFill/>
                    </p:spPr>
                  </p:pic>
                </p:oleObj>
              </mc:Fallback>
            </mc:AlternateContent>
          </a:graphicData>
        </a:graphic>
      </p:graphicFrame>
      <p:sp>
        <p:nvSpPr>
          <p:cNvPr id="1741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12" name="Object 4"/>
          <p:cNvGraphicFramePr>
            <a:graphicFrameLocks noChangeAspect="1"/>
          </p:cNvGraphicFramePr>
          <p:nvPr>
            <p:extLst>
              <p:ext uri="{D42A27DB-BD31-4B8C-83A1-F6EECF244321}">
                <p14:modId xmlns:p14="http://schemas.microsoft.com/office/powerpoint/2010/main" val="2800058499"/>
              </p:ext>
            </p:extLst>
          </p:nvPr>
        </p:nvGraphicFramePr>
        <p:xfrm>
          <a:off x="755576" y="3717032"/>
          <a:ext cx="7785508" cy="2867683"/>
        </p:xfrm>
        <a:graphic>
          <a:graphicData uri="http://schemas.openxmlformats.org/presentationml/2006/ole">
            <mc:AlternateContent xmlns:mc="http://schemas.openxmlformats.org/markup-compatibility/2006">
              <mc:Choice xmlns:v="urn:schemas-microsoft-com:vml" Requires="v">
                <p:oleObj spid="_x0000_s17428" name="CS ChemDraw Drawing" r:id="rId5" imgW="5895975" imgH="2175891" progId="ChemDraw.Document.6.0">
                  <p:embed/>
                </p:oleObj>
              </mc:Choice>
              <mc:Fallback>
                <p:oleObj name="CS ChemDraw Drawing" r:id="rId5" imgW="5895975" imgH="2175891"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717032"/>
                        <a:ext cx="7785508" cy="2867683"/>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57" name="Object 1"/>
          <p:cNvGraphicFramePr>
            <a:graphicFrameLocks noChangeAspect="1"/>
          </p:cNvGraphicFramePr>
          <p:nvPr>
            <p:extLst>
              <p:ext uri="{D42A27DB-BD31-4B8C-83A1-F6EECF244321}">
                <p14:modId xmlns:p14="http://schemas.microsoft.com/office/powerpoint/2010/main" val="3015580461"/>
              </p:ext>
            </p:extLst>
          </p:nvPr>
        </p:nvGraphicFramePr>
        <p:xfrm>
          <a:off x="539552" y="908720"/>
          <a:ext cx="8064896" cy="4930775"/>
        </p:xfrm>
        <a:graphic>
          <a:graphicData uri="http://schemas.openxmlformats.org/presentationml/2006/ole">
            <mc:AlternateContent xmlns:mc="http://schemas.openxmlformats.org/markup-compatibility/2006">
              <mc:Choice xmlns:v="urn:schemas-microsoft-com:vml" Requires="v">
                <p:oleObj spid="_x0000_s19472" name="CS ChemDraw Drawing" r:id="rId3" imgW="5681031" imgH="4048624" progId="ChemDraw.Document.6.0">
                  <p:embed/>
                </p:oleObj>
              </mc:Choice>
              <mc:Fallback>
                <p:oleObj name="CS ChemDraw Drawing" r:id="rId3" imgW="5681031" imgH="4048624" progId="ChemDraw.Document.6.0">
                  <p:embed/>
                  <p:pic>
                    <p:nvPicPr>
                      <p:cNvPr id="0" name="Picture 1"/>
                      <p:cNvPicPr>
                        <a:picLocks noChangeAspect="1" noChangeArrowheads="1"/>
                      </p:cNvPicPr>
                      <p:nvPr/>
                    </p:nvPicPr>
                    <p:blipFill>
                      <a:blip r:embed="rId4"/>
                      <a:srcRect/>
                      <a:stretch>
                        <a:fillRect/>
                      </a:stretch>
                    </p:blipFill>
                    <p:spPr bwMode="auto">
                      <a:xfrm>
                        <a:off x="539552" y="908720"/>
                        <a:ext cx="8064896" cy="4930775"/>
                      </a:xfrm>
                      <a:prstGeom prst="rect">
                        <a:avLst/>
                      </a:prstGeom>
                      <a:noFill/>
                    </p:spPr>
                  </p:pic>
                </p:oleObj>
              </mc:Fallback>
            </mc:AlternateContent>
          </a:graphicData>
        </a:graphic>
      </p:graphicFrame>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مستطيل 1"/>
          <p:cNvSpPr/>
          <p:nvPr/>
        </p:nvSpPr>
        <p:spPr>
          <a:xfrm>
            <a:off x="0" y="31182"/>
            <a:ext cx="8532440" cy="729430"/>
          </a:xfrm>
          <a:prstGeom prst="rect">
            <a:avLst/>
          </a:prstGeom>
        </p:spPr>
        <p:txBody>
          <a:bodyPr wrap="square">
            <a:spAutoFit/>
          </a:bodyPr>
          <a:lstStyle/>
          <a:p>
            <a:pPr>
              <a:lnSpc>
                <a:spcPct val="115000"/>
              </a:lnSpc>
              <a:spcAft>
                <a:spcPts val="1000"/>
              </a:spcAft>
            </a:pPr>
            <a:r>
              <a:rPr lang="en-US" b="1" dirty="0">
                <a:solidFill>
                  <a:srgbClr val="C00000"/>
                </a:solidFill>
                <a:latin typeface="Times New Roman"/>
                <a:ea typeface="Calibri"/>
                <a:cs typeface="Arial"/>
              </a:rPr>
              <a:t>The magnitude of the splitting between H</a:t>
            </a:r>
            <a:r>
              <a:rPr lang="en-US" b="1" baseline="-25000" dirty="0">
                <a:solidFill>
                  <a:srgbClr val="C00000"/>
                </a:solidFill>
                <a:latin typeface="Times New Roman"/>
                <a:ea typeface="Calibri"/>
                <a:cs typeface="Arial"/>
              </a:rPr>
              <a:t>A</a:t>
            </a:r>
            <a:r>
              <a:rPr lang="en-US" b="1" dirty="0">
                <a:solidFill>
                  <a:srgbClr val="C00000"/>
                </a:solidFill>
                <a:latin typeface="Times New Roman"/>
                <a:ea typeface="Calibri"/>
                <a:cs typeface="Arial"/>
              </a:rPr>
              <a:t> and H</a:t>
            </a:r>
            <a:r>
              <a:rPr lang="en-US" b="1" baseline="-25000" dirty="0">
                <a:solidFill>
                  <a:srgbClr val="C00000"/>
                </a:solidFill>
                <a:latin typeface="Times New Roman"/>
                <a:ea typeface="Calibri"/>
                <a:cs typeface="Arial"/>
              </a:rPr>
              <a:t>B</a:t>
            </a:r>
            <a:r>
              <a:rPr lang="en-US" b="1" dirty="0">
                <a:solidFill>
                  <a:srgbClr val="C00000"/>
                </a:solidFill>
                <a:latin typeface="Times New Roman"/>
                <a:ea typeface="Calibri"/>
                <a:cs typeface="Arial"/>
              </a:rPr>
              <a:t> is greatest when α = 0° or 180° and is smallest when α = 90°. </a:t>
            </a:r>
            <a:endParaRPr lang="en-US" sz="1600" b="1" dirty="0">
              <a:solidFill>
                <a:srgbClr val="C00000"/>
              </a:solidFill>
              <a:ea typeface="Calibri"/>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45569" y="1189066"/>
            <a:ext cx="8064896" cy="2569934"/>
          </a:xfrm>
          <a:prstGeom prst="rect">
            <a:avLst/>
          </a:prstGeom>
        </p:spPr>
        <p:txBody>
          <a:bodyPr wrap="square">
            <a:spAutoFit/>
          </a:bodyPr>
          <a:lstStyle/>
          <a:p>
            <a:pPr>
              <a:lnSpc>
                <a:spcPct val="115000"/>
              </a:lnSpc>
              <a:spcAft>
                <a:spcPts val="1000"/>
              </a:spcAft>
            </a:pPr>
            <a:r>
              <a:rPr lang="en-US" sz="2800" b="1" dirty="0">
                <a:solidFill>
                  <a:srgbClr val="002060"/>
                </a:solidFill>
                <a:latin typeface="Times New Roman"/>
                <a:ea typeface="Calibri"/>
                <a:cs typeface="Arial"/>
              </a:rPr>
              <a:t>Martin </a:t>
            </a:r>
            <a:r>
              <a:rPr lang="en-US" sz="2800" b="1" dirty="0" err="1">
                <a:solidFill>
                  <a:srgbClr val="002060"/>
                </a:solidFill>
                <a:latin typeface="Times New Roman"/>
                <a:ea typeface="Calibri"/>
                <a:cs typeface="Arial"/>
              </a:rPr>
              <a:t>Karplus</a:t>
            </a:r>
            <a:r>
              <a:rPr lang="en-US" sz="2800" b="1" dirty="0">
                <a:solidFill>
                  <a:srgbClr val="002060"/>
                </a:solidFill>
                <a:latin typeface="Times New Roman"/>
                <a:ea typeface="Calibri"/>
                <a:cs typeface="Arial"/>
              </a:rPr>
              <a:t> was the first to study the variation of the coupling constant </a:t>
            </a:r>
            <a:r>
              <a:rPr lang="en-US" sz="2800" b="1" baseline="30000" dirty="0">
                <a:solidFill>
                  <a:srgbClr val="002060"/>
                </a:solidFill>
                <a:latin typeface="Times New Roman"/>
                <a:ea typeface="Calibri"/>
                <a:cs typeface="Arial"/>
              </a:rPr>
              <a:t>3</a:t>
            </a:r>
            <a:r>
              <a:rPr lang="en-US" sz="2800" b="1" dirty="0">
                <a:solidFill>
                  <a:srgbClr val="002060"/>
                </a:solidFill>
                <a:latin typeface="Times New Roman"/>
                <a:ea typeface="Calibri"/>
                <a:cs typeface="Arial"/>
              </a:rPr>
              <a:t>J</a:t>
            </a:r>
            <a:r>
              <a:rPr lang="en-US" sz="2800" b="1" baseline="-25000" dirty="0">
                <a:solidFill>
                  <a:srgbClr val="002060"/>
                </a:solidFill>
                <a:latin typeface="Times New Roman"/>
                <a:ea typeface="Calibri"/>
                <a:cs typeface="Arial"/>
              </a:rPr>
              <a:t>HH </a:t>
            </a:r>
            <a:r>
              <a:rPr lang="en-US" sz="2800" b="1" dirty="0">
                <a:solidFill>
                  <a:srgbClr val="002060"/>
                </a:solidFill>
                <a:latin typeface="Times New Roman"/>
                <a:ea typeface="Calibri"/>
                <a:cs typeface="Arial"/>
              </a:rPr>
              <a:t>with the dihedral angle α and developed following equation that gave a good fit to the experimental data shown in the following graph.</a:t>
            </a:r>
            <a:endParaRPr lang="en-US" sz="2800" b="1" dirty="0">
              <a:solidFill>
                <a:srgbClr val="002060"/>
              </a:solidFill>
              <a:ea typeface="Calibri"/>
              <a:cs typeface="Arial"/>
            </a:endParaRPr>
          </a:p>
        </p:txBody>
      </p:sp>
      <p:graphicFrame>
        <p:nvGraphicFramePr>
          <p:cNvPr id="3" name="كائن 2"/>
          <p:cNvGraphicFramePr>
            <a:graphicFrameLocks noChangeAspect="1"/>
          </p:cNvGraphicFramePr>
          <p:nvPr>
            <p:extLst>
              <p:ext uri="{D42A27DB-BD31-4B8C-83A1-F6EECF244321}">
                <p14:modId xmlns:p14="http://schemas.microsoft.com/office/powerpoint/2010/main" val="2715406492"/>
              </p:ext>
            </p:extLst>
          </p:nvPr>
        </p:nvGraphicFramePr>
        <p:xfrm>
          <a:off x="1115616" y="4653136"/>
          <a:ext cx="6157913" cy="776288"/>
        </p:xfrm>
        <a:graphic>
          <a:graphicData uri="http://schemas.openxmlformats.org/presentationml/2006/ole">
            <mc:AlternateContent xmlns:mc="http://schemas.openxmlformats.org/markup-compatibility/2006">
              <mc:Choice xmlns:v="urn:schemas-microsoft-com:vml" Requires="v">
                <p:oleObj spid="_x0000_s27654" name="CS ChemDraw Drawing" r:id="rId3" imgW="2192655" imgH="272415" progId="ChemDraw.Document.6.0">
                  <p:embed/>
                </p:oleObj>
              </mc:Choice>
              <mc:Fallback>
                <p:oleObj name="CS ChemDraw Drawing" r:id="rId3" imgW="2192655" imgH="272415"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653136"/>
                        <a:ext cx="6157913"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7391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81" name="Object 1"/>
          <p:cNvGraphicFramePr>
            <a:graphicFrameLocks noChangeAspect="1"/>
          </p:cNvGraphicFramePr>
          <p:nvPr/>
        </p:nvGraphicFramePr>
        <p:xfrm>
          <a:off x="1785918" y="357166"/>
          <a:ext cx="5788496" cy="5800734"/>
        </p:xfrm>
        <a:graphic>
          <a:graphicData uri="http://schemas.openxmlformats.org/presentationml/2006/ole">
            <mc:AlternateContent xmlns:mc="http://schemas.openxmlformats.org/markup-compatibility/2006">
              <mc:Choice xmlns:v="urn:schemas-microsoft-com:vml" Requires="v">
                <p:oleObj spid="_x0000_s20488" name="CS ChemDraw Drawing" r:id="rId3" imgW="6523863" imgH="6555867" progId="ChemDraw.Document.6.0">
                  <p:embed/>
                </p:oleObj>
              </mc:Choice>
              <mc:Fallback>
                <p:oleObj name="CS ChemDraw Drawing" r:id="rId3" imgW="6523863" imgH="655586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18" y="357166"/>
                        <a:ext cx="5788496" cy="58007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885828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429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Quiz: - The following compound, with the formula C4H8O2, is an ester. Give its structure and assign the chemical shift values.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Picture 14"/>
          <p:cNvPicPr>
            <a:picLocks noChangeAspect="1" noChangeArrowheads="1"/>
          </p:cNvPicPr>
          <p:nvPr/>
        </p:nvPicPr>
        <p:blipFill>
          <a:blip r:embed="rId2"/>
          <a:srcRect/>
          <a:stretch>
            <a:fillRect/>
          </a:stretch>
        </p:blipFill>
        <p:spPr bwMode="auto">
          <a:xfrm>
            <a:off x="272814" y="1928802"/>
            <a:ext cx="8871186" cy="4505335"/>
          </a:xfrm>
          <a:prstGeom prst="rect">
            <a:avLst/>
          </a:prstGeom>
          <a:noFill/>
        </p:spPr>
      </p:pic>
      <p:sp>
        <p:nvSpPr>
          <p:cNvPr id="21507" name="Rectangle 3"/>
          <p:cNvSpPr>
            <a:spLocks noChangeArrowheads="1"/>
          </p:cNvSpPr>
          <p:nvPr/>
        </p:nvSpPr>
        <p:spPr bwMode="auto">
          <a:xfrm>
            <a:off x="0" y="3533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4295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3">
            <a:extLst>
              <a:ext uri="{28A0092B-C50C-407E-A947-70E740481C1C}">
                <a14:useLocalDpi xmlns:a14="http://schemas.microsoft.com/office/drawing/2010/main" val="0"/>
              </a:ext>
            </a:extLst>
          </a:blip>
          <a:srcRect/>
          <a:stretch>
            <a:fillRect/>
          </a:stretch>
        </p:blipFill>
        <p:spPr bwMode="auto">
          <a:xfrm>
            <a:off x="1497223" y="2382190"/>
            <a:ext cx="6437585" cy="4281664"/>
          </a:xfrm>
          <a:prstGeom prst="rect">
            <a:avLst/>
          </a:prstGeom>
          <a:noFill/>
          <a:ln>
            <a:noFill/>
          </a:ln>
        </p:spPr>
      </p:pic>
      <p:sp>
        <p:nvSpPr>
          <p:cNvPr id="3" name="مستطيل 2"/>
          <p:cNvSpPr/>
          <p:nvPr/>
        </p:nvSpPr>
        <p:spPr>
          <a:xfrm>
            <a:off x="611560" y="188640"/>
            <a:ext cx="8208912" cy="2193549"/>
          </a:xfrm>
          <a:prstGeom prst="rect">
            <a:avLst/>
          </a:prstGeom>
        </p:spPr>
        <p:txBody>
          <a:bodyPr wrap="square">
            <a:spAutoFit/>
          </a:bodyPr>
          <a:lstStyle/>
          <a:p>
            <a:pPr>
              <a:lnSpc>
                <a:spcPct val="115000"/>
              </a:lnSpc>
              <a:spcAft>
                <a:spcPts val="1000"/>
              </a:spcAft>
              <a:tabLst>
                <a:tab pos="1304925" algn="l"/>
              </a:tabLst>
            </a:pPr>
            <a:r>
              <a:rPr lang="en-US" sz="2000" b="1" i="1" u="sng" dirty="0">
                <a:solidFill>
                  <a:srgbClr val="FF0000"/>
                </a:solidFill>
                <a:latin typeface="Times New Roman"/>
                <a:ea typeface="Calibri"/>
                <a:cs typeface="Arial"/>
              </a:rPr>
              <a:t>Example:-</a:t>
            </a:r>
            <a:r>
              <a:rPr lang="en-US" sz="2000" dirty="0">
                <a:latin typeface="Times New Roman"/>
                <a:ea typeface="Calibri"/>
                <a:cs typeface="Arial"/>
              </a:rPr>
              <a:t> </a:t>
            </a:r>
            <a:r>
              <a:rPr lang="en-US" sz="2000" b="1" dirty="0">
                <a:latin typeface="Times New Roman"/>
                <a:ea typeface="Calibri"/>
                <a:cs typeface="Arial"/>
              </a:rPr>
              <a:t>Suppose that two vicinal proton are in very different chemical environments from one another. Each proton will give rise to an absorption, and the absorption will be quite widely separated, but the spin of each proton is effected slightly by the two orientations of the other proton through the intervening electrons, so that absorption appears as a doublet.</a:t>
            </a:r>
            <a:endParaRPr lang="en-US" sz="2000" b="1" dirty="0">
              <a:ea typeface="Calibri"/>
              <a:cs typeface="Aria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5" name="كائن 4"/>
          <p:cNvGraphicFramePr>
            <a:graphicFrameLocks noChangeAspect="1"/>
          </p:cNvGraphicFramePr>
          <p:nvPr>
            <p:extLst>
              <p:ext uri="{D42A27DB-BD31-4B8C-83A1-F6EECF244321}">
                <p14:modId xmlns:p14="http://schemas.microsoft.com/office/powerpoint/2010/main" val="3321987076"/>
              </p:ext>
            </p:extLst>
          </p:nvPr>
        </p:nvGraphicFramePr>
        <p:xfrm>
          <a:off x="3595629" y="3489473"/>
          <a:ext cx="1952741" cy="1275581"/>
        </p:xfrm>
        <a:graphic>
          <a:graphicData uri="http://schemas.openxmlformats.org/presentationml/2006/ole">
            <mc:AlternateContent xmlns:mc="http://schemas.openxmlformats.org/markup-compatibility/2006">
              <mc:Choice xmlns:v="urn:schemas-microsoft-com:vml" Requires="v">
                <p:oleObj spid="_x0000_s22538" name="CS ChemDraw Drawing" r:id="rId4" imgW="1185376" imgH="773752" progId="ChemDraw.Document.6.0">
                  <p:embed/>
                </p:oleObj>
              </mc:Choice>
              <mc:Fallback>
                <p:oleObj name="CS ChemDraw Drawing" r:id="rId4" imgW="1185376" imgH="773752"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29" y="3489473"/>
                        <a:ext cx="1952741" cy="1275581"/>
                      </a:xfrm>
                      <a:prstGeom prst="rect">
                        <a:avLst/>
                      </a:prstGeom>
                      <a:noFill/>
                    </p:spPr>
                  </p:pic>
                </p:oleObj>
              </mc:Fallback>
            </mc:AlternateContent>
          </a:graphicData>
        </a:graphic>
      </p:graphicFrame>
    </p:spTree>
    <p:extLst>
      <p:ext uri="{BB962C8B-B14F-4D97-AF65-F5344CB8AC3E}">
        <p14:creationId xmlns:p14="http://schemas.microsoft.com/office/powerpoint/2010/main" val="231885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كائن 1"/>
          <p:cNvGraphicFramePr>
            <a:graphicFrameLocks noChangeAspect="1"/>
          </p:cNvGraphicFramePr>
          <p:nvPr/>
        </p:nvGraphicFramePr>
        <p:xfrm>
          <a:off x="1285875" y="241300"/>
          <a:ext cx="6572250" cy="6273800"/>
        </p:xfrm>
        <a:graphic>
          <a:graphicData uri="http://schemas.openxmlformats.org/presentationml/2006/ole">
            <mc:AlternateContent xmlns:mc="http://schemas.openxmlformats.org/markup-compatibility/2006">
              <mc:Choice xmlns:v="urn:schemas-microsoft-com:vml" Requires="v">
                <p:oleObj spid="_x0000_s21513" name="CS ChemDraw Drawing" r:id="rId3" imgW="6080379" imgH="5804535" progId="ChemDraw.Document.6.0">
                  <p:embed/>
                </p:oleObj>
              </mc:Choice>
              <mc:Fallback>
                <p:oleObj name="CS ChemDraw Drawing" r:id="rId3" imgW="6080379" imgH="5804535"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241300"/>
                        <a:ext cx="6572250" cy="627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866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571472" y="642918"/>
          <a:ext cx="8047172" cy="4981583"/>
        </p:xfrm>
        <a:graphic>
          <a:graphicData uri="http://schemas.openxmlformats.org/presentationml/2006/ole">
            <mc:AlternateContent xmlns:mc="http://schemas.openxmlformats.org/markup-compatibility/2006">
              <mc:Choice xmlns:v="urn:schemas-microsoft-com:vml" Requires="v">
                <p:oleObj spid="_x0000_s4104" name="CS ChemDraw Drawing" r:id="rId3" imgW="7272147" imgH="4493895" progId="ChemDraw.Document.6.0">
                  <p:embed/>
                </p:oleObj>
              </mc:Choice>
              <mc:Fallback>
                <p:oleObj name="CS ChemDraw Drawing" r:id="rId3" imgW="7272147" imgH="4493895"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72" y="642918"/>
                        <a:ext cx="8047172" cy="49815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548680"/>
            <a:ext cx="8748464" cy="4764381"/>
          </a:xfrm>
          <a:prstGeom prst="rect">
            <a:avLst/>
          </a:prstGeom>
        </p:spPr>
        <p:txBody>
          <a:bodyPr wrap="square">
            <a:spAutoFit/>
          </a:bodyPr>
          <a:lstStyle/>
          <a:p>
            <a:pPr>
              <a:lnSpc>
                <a:spcPct val="115000"/>
              </a:lnSpc>
              <a:spcAft>
                <a:spcPts val="1000"/>
              </a:spcAft>
            </a:pPr>
            <a:r>
              <a:rPr lang="en-US" sz="2400" dirty="0">
                <a:latin typeface="Times New Roman"/>
                <a:ea typeface="Calibri"/>
                <a:cs typeface="Arial"/>
              </a:rPr>
              <a:t>A comparison of the two spectra indicates that the 100-MHz spectrum is greatly expanded over the 60-MHz spectrum. The chemical shift in Hertz for the CH</a:t>
            </a:r>
            <a:r>
              <a:rPr lang="en-US" sz="2400" baseline="-25000" dirty="0">
                <a:latin typeface="Times New Roman"/>
                <a:ea typeface="Calibri"/>
                <a:cs typeface="Arial"/>
              </a:rPr>
              <a:t>3</a:t>
            </a:r>
            <a:r>
              <a:rPr lang="en-US" sz="2400" dirty="0">
                <a:latin typeface="Times New Roman"/>
                <a:ea typeface="Calibri"/>
                <a:cs typeface="Arial"/>
              </a:rPr>
              <a:t>and CH</a:t>
            </a:r>
            <a:r>
              <a:rPr lang="en-US" sz="2400" baseline="-25000" dirty="0">
                <a:latin typeface="Times New Roman"/>
                <a:ea typeface="Calibri"/>
                <a:cs typeface="Arial"/>
              </a:rPr>
              <a:t>2</a:t>
            </a:r>
            <a:r>
              <a:rPr lang="en-US" sz="2400" dirty="0">
                <a:latin typeface="Times New Roman"/>
                <a:ea typeface="Calibri"/>
                <a:cs typeface="Arial"/>
              </a:rPr>
              <a:t>protons is much larger in the 100-MHz spectrum, although the chemical shifts in δ units (ppm) for these protons remain identical to those in the 60-MHz spectrum. The coupling constant between the CH</a:t>
            </a:r>
            <a:r>
              <a:rPr lang="en-US" sz="2400" baseline="-25000" dirty="0">
                <a:latin typeface="Times New Roman"/>
                <a:ea typeface="Calibri"/>
                <a:cs typeface="Arial"/>
              </a:rPr>
              <a:t>3</a:t>
            </a:r>
            <a:r>
              <a:rPr lang="en-US" sz="2400" dirty="0">
                <a:latin typeface="Times New Roman"/>
                <a:ea typeface="Calibri"/>
                <a:cs typeface="Arial"/>
              </a:rPr>
              <a:t>and CH</a:t>
            </a:r>
            <a:r>
              <a:rPr lang="en-US" sz="2400" baseline="-25000" dirty="0">
                <a:latin typeface="Times New Roman"/>
                <a:ea typeface="Calibri"/>
                <a:cs typeface="Arial"/>
              </a:rPr>
              <a:t>2</a:t>
            </a:r>
            <a:r>
              <a:rPr lang="en-US" sz="2400" dirty="0">
                <a:latin typeface="Times New Roman"/>
                <a:ea typeface="Calibri"/>
                <a:cs typeface="Arial"/>
              </a:rPr>
              <a:t>protons is 7.5 Hz in both spectra. The </a:t>
            </a:r>
            <a:r>
              <a:rPr lang="en-US" sz="2400" dirty="0" err="1">
                <a:latin typeface="Times New Roman"/>
                <a:ea typeface="Calibri"/>
                <a:cs typeface="Arial"/>
              </a:rPr>
              <a:t>spacings</a:t>
            </a:r>
            <a:r>
              <a:rPr lang="en-US" sz="2400" dirty="0">
                <a:latin typeface="Times New Roman"/>
                <a:ea typeface="Calibri"/>
                <a:cs typeface="Arial"/>
              </a:rPr>
              <a:t> of the lines of the triplet and the lines of the quartet do not expand when the spectrum of ethyl iodide is determined at 100 </a:t>
            </a:r>
            <a:r>
              <a:rPr lang="en-US" sz="2400" dirty="0" err="1">
                <a:latin typeface="Times New Roman"/>
                <a:ea typeface="Calibri"/>
                <a:cs typeface="Arial"/>
              </a:rPr>
              <a:t>MHz.</a:t>
            </a:r>
            <a:r>
              <a:rPr lang="en-US" sz="2400" dirty="0">
                <a:latin typeface="Times New Roman"/>
                <a:ea typeface="Calibri"/>
                <a:cs typeface="Arial"/>
              </a:rPr>
              <a:t> The extent of coupling between these two sets of protons remains constant irrespective of the spectrometer frequency at which the spectrum was determined.</a:t>
            </a:r>
            <a:endParaRPr lang="en-US" sz="2400" dirty="0">
              <a:ea typeface="Calibri"/>
              <a:cs typeface="Arial"/>
            </a:endParaRPr>
          </a:p>
        </p:txBody>
      </p:sp>
    </p:spTree>
    <p:extLst>
      <p:ext uri="{BB962C8B-B14F-4D97-AF65-F5344CB8AC3E}">
        <p14:creationId xmlns:p14="http://schemas.microsoft.com/office/powerpoint/2010/main" val="2359398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361" name="Object 1"/>
          <p:cNvGraphicFramePr>
            <a:graphicFrameLocks noChangeAspect="1"/>
          </p:cNvGraphicFramePr>
          <p:nvPr>
            <p:extLst>
              <p:ext uri="{D42A27DB-BD31-4B8C-83A1-F6EECF244321}">
                <p14:modId xmlns:p14="http://schemas.microsoft.com/office/powerpoint/2010/main" val="4022049787"/>
              </p:ext>
            </p:extLst>
          </p:nvPr>
        </p:nvGraphicFramePr>
        <p:xfrm>
          <a:off x="591834" y="721163"/>
          <a:ext cx="7960331" cy="6105509"/>
        </p:xfrm>
        <a:graphic>
          <a:graphicData uri="http://schemas.openxmlformats.org/presentationml/2006/ole">
            <mc:AlternateContent xmlns:mc="http://schemas.openxmlformats.org/markup-compatibility/2006">
              <mc:Choice xmlns:v="urn:schemas-microsoft-com:vml" Requires="v">
                <p:oleObj spid="_x0000_s15372" name="CS ChemDraw Drawing" r:id="rId3" imgW="6795135" imgH="5565267" progId="ChemDraw.Document.6.0">
                  <p:embed/>
                </p:oleObj>
              </mc:Choice>
              <mc:Fallback>
                <p:oleObj name="CS ChemDraw Drawing" r:id="rId3" imgW="6795135" imgH="5565267"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34" y="721163"/>
                        <a:ext cx="7960331" cy="6105509"/>
                      </a:xfrm>
                      <a:prstGeom prst="rect">
                        <a:avLst/>
                      </a:prstGeom>
                      <a:noFill/>
                    </p:spPr>
                  </p:pic>
                </p:oleObj>
              </mc:Fallback>
            </mc:AlternateContent>
          </a:graphicData>
        </a:graphic>
      </p:graphicFrame>
      <p:pic>
        <p:nvPicPr>
          <p:cNvPr id="1536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636912"/>
            <a:ext cx="2495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2924373"/>
            <a:ext cx="1797149" cy="207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728124"/>
          </a:xfrm>
          <a:prstGeom prst="rect">
            <a:avLst/>
          </a:prstGeom>
        </p:spPr>
        <p:txBody>
          <a:bodyPr wrap="square">
            <a:spAutoFit/>
          </a:bodyPr>
          <a:lstStyle/>
          <a:p>
            <a:pPr>
              <a:lnSpc>
                <a:spcPct val="115000"/>
              </a:lnSpc>
              <a:spcAft>
                <a:spcPts val="1000"/>
              </a:spcAft>
            </a:pPr>
            <a:r>
              <a:rPr lang="en-US" sz="2000" dirty="0">
                <a:solidFill>
                  <a:srgbClr val="000000"/>
                </a:solidFill>
                <a:latin typeface="Times New Roman"/>
                <a:ea typeface="Calibri"/>
                <a:cs typeface="Arial"/>
              </a:rPr>
              <a:t>There are two signals, a three line pattern </a:t>
            </a:r>
            <a:r>
              <a:rPr lang="en-US" sz="2000" b="1" dirty="0">
                <a:solidFill>
                  <a:srgbClr val="000000"/>
                </a:solidFill>
                <a:latin typeface="Times New Roman"/>
                <a:ea typeface="Calibri"/>
                <a:cs typeface="Arial"/>
              </a:rPr>
              <a:t>(triplet)</a:t>
            </a:r>
            <a:r>
              <a:rPr lang="en-US" sz="2000" dirty="0">
                <a:solidFill>
                  <a:srgbClr val="000000"/>
                </a:solidFill>
                <a:latin typeface="Times New Roman"/>
                <a:ea typeface="Calibri"/>
                <a:cs typeface="Arial"/>
              </a:rPr>
              <a:t> centered at δ 1.21, corresponding to the methyl hydrogen and a four line </a:t>
            </a:r>
            <a:r>
              <a:rPr lang="en-US" sz="2000" b="1" dirty="0">
                <a:solidFill>
                  <a:srgbClr val="000000"/>
                </a:solidFill>
                <a:latin typeface="Times New Roman"/>
                <a:ea typeface="Calibri"/>
                <a:cs typeface="Arial"/>
              </a:rPr>
              <a:t>(quartet)</a:t>
            </a:r>
            <a:r>
              <a:rPr lang="en-US" sz="2000" dirty="0">
                <a:solidFill>
                  <a:srgbClr val="000000"/>
                </a:solidFill>
                <a:latin typeface="Times New Roman"/>
                <a:ea typeface="Calibri"/>
                <a:cs typeface="Arial"/>
              </a:rPr>
              <a:t> pattern centered at δ 3.48 corresponding to the methylene hydrogen, the ratio of total areas of these two </a:t>
            </a:r>
            <a:r>
              <a:rPr lang="en-US" sz="2000" dirty="0" err="1">
                <a:solidFill>
                  <a:srgbClr val="000000"/>
                </a:solidFill>
                <a:latin typeface="Times New Roman"/>
                <a:ea typeface="Calibri"/>
                <a:cs typeface="Arial"/>
              </a:rPr>
              <a:t>multiplets</a:t>
            </a:r>
            <a:r>
              <a:rPr lang="en-US" sz="2000" dirty="0">
                <a:solidFill>
                  <a:srgbClr val="000000"/>
                </a:solidFill>
                <a:latin typeface="Times New Roman"/>
                <a:ea typeface="Calibri"/>
                <a:cs typeface="Arial"/>
              </a:rPr>
              <a:t> is 6:4. </a:t>
            </a:r>
            <a:endParaRPr lang="en-US" sz="2000" dirty="0">
              <a:ea typeface="Calibri"/>
              <a:cs typeface="Arial"/>
            </a:endParaRPr>
          </a:p>
          <a:p>
            <a:pPr>
              <a:lnSpc>
                <a:spcPct val="115000"/>
              </a:lnSpc>
              <a:spcAft>
                <a:spcPts val="1000"/>
              </a:spcAft>
            </a:pPr>
            <a:r>
              <a:rPr lang="en-US" sz="2000" dirty="0">
                <a:solidFill>
                  <a:srgbClr val="000000"/>
                </a:solidFill>
                <a:latin typeface="Times New Roman"/>
                <a:ea typeface="Calibri"/>
                <a:cs typeface="Arial"/>
              </a:rPr>
              <a:t>The multiplicity of a signal is the number of lines in the signal, so a triplet has multiplicity 3. The three lines that constitute the triplet have an intensity ratio of 1:2:1, and the spacing between neighboring lines are equal, the magnitude of these spacing’s (both 7.12 Hz). </a:t>
            </a:r>
            <a:endParaRPr lang="en-US" sz="2000" dirty="0">
              <a:ea typeface="Calibri"/>
              <a:cs typeface="Arial"/>
            </a:endParaRPr>
          </a:p>
          <a:p>
            <a:pPr>
              <a:lnSpc>
                <a:spcPct val="115000"/>
              </a:lnSpc>
              <a:spcAft>
                <a:spcPts val="1000"/>
              </a:spcAft>
            </a:pPr>
            <a:r>
              <a:rPr lang="en-US" sz="2000" b="1" dirty="0">
                <a:solidFill>
                  <a:srgbClr val="002060"/>
                </a:solidFill>
                <a:latin typeface="Times New Roman"/>
                <a:ea typeface="Calibri"/>
                <a:cs typeface="Arial"/>
              </a:rPr>
              <a:t>The chemical shift of a </a:t>
            </a:r>
            <a:r>
              <a:rPr lang="en-US" sz="2000" b="1" dirty="0" err="1">
                <a:solidFill>
                  <a:srgbClr val="002060"/>
                </a:solidFill>
                <a:latin typeface="Times New Roman"/>
                <a:ea typeface="Calibri"/>
                <a:cs typeface="Arial"/>
              </a:rPr>
              <a:t>multiplet</a:t>
            </a:r>
            <a:r>
              <a:rPr lang="en-US" sz="2000" b="1" dirty="0">
                <a:solidFill>
                  <a:srgbClr val="002060"/>
                </a:solidFill>
                <a:latin typeface="Times New Roman"/>
                <a:ea typeface="Calibri"/>
                <a:cs typeface="Arial"/>
              </a:rPr>
              <a:t> is measured at its center, which in the case of a triplet corresponds to the middle line.</a:t>
            </a:r>
            <a:endParaRPr lang="en-US" sz="2000" dirty="0">
              <a:ea typeface="Calibri"/>
              <a:cs typeface="Arial"/>
            </a:endParaRPr>
          </a:p>
          <a:p>
            <a:pPr>
              <a:lnSpc>
                <a:spcPct val="115000"/>
              </a:lnSpc>
              <a:spcAft>
                <a:spcPts val="1000"/>
              </a:spcAft>
            </a:pPr>
            <a:r>
              <a:rPr lang="en-US" sz="2000" dirty="0">
                <a:solidFill>
                  <a:srgbClr val="000000"/>
                </a:solidFill>
                <a:latin typeface="Times New Roman"/>
                <a:ea typeface="Calibri"/>
                <a:cs typeface="Arial"/>
              </a:rPr>
              <a:t>The four- line pattern for the </a:t>
            </a:r>
            <a:r>
              <a:rPr lang="en-US" sz="2000" dirty="0" err="1">
                <a:solidFill>
                  <a:srgbClr val="000000"/>
                </a:solidFill>
                <a:latin typeface="Times New Roman"/>
                <a:ea typeface="Calibri"/>
                <a:cs typeface="Arial"/>
              </a:rPr>
              <a:t>methylen</a:t>
            </a:r>
            <a:r>
              <a:rPr lang="en-US" sz="2000" dirty="0">
                <a:solidFill>
                  <a:srgbClr val="000000"/>
                </a:solidFill>
                <a:latin typeface="Times New Roman"/>
                <a:ea typeface="Calibri"/>
                <a:cs typeface="Arial"/>
              </a:rPr>
              <a:t> hydrogen is a quartet and has a multiplicity 4. </a:t>
            </a:r>
            <a:endParaRPr lang="en-US" sz="2000" dirty="0">
              <a:ea typeface="Calibri"/>
              <a:cs typeface="Arial"/>
            </a:endParaRPr>
          </a:p>
          <a:p>
            <a:pPr>
              <a:lnSpc>
                <a:spcPct val="115000"/>
              </a:lnSpc>
              <a:spcAft>
                <a:spcPts val="1000"/>
              </a:spcAft>
            </a:pPr>
            <a:r>
              <a:rPr lang="en-US" sz="2000" b="1" dirty="0">
                <a:solidFill>
                  <a:srgbClr val="002060"/>
                </a:solidFill>
                <a:latin typeface="Times New Roman"/>
                <a:ea typeface="Calibri"/>
                <a:cs typeface="Arial"/>
              </a:rPr>
              <a:t>Its chemical shift is midway between the second and third lines</a:t>
            </a:r>
            <a:endParaRPr lang="en-US" sz="2000" dirty="0">
              <a:ea typeface="Calibri"/>
              <a:cs typeface="Arial"/>
            </a:endParaRPr>
          </a:p>
          <a:p>
            <a:pPr>
              <a:lnSpc>
                <a:spcPct val="115000"/>
              </a:lnSpc>
              <a:spcAft>
                <a:spcPts val="1000"/>
              </a:spcAft>
            </a:pPr>
            <a:r>
              <a:rPr lang="en-US" sz="2000" dirty="0">
                <a:solidFill>
                  <a:srgbClr val="000000"/>
                </a:solidFill>
                <a:latin typeface="Times New Roman"/>
                <a:ea typeface="Calibri"/>
                <a:cs typeface="Arial"/>
              </a:rPr>
              <a:t> the three spacing’s between neighboring lines are all equal to the </a:t>
            </a:r>
            <a:r>
              <a:rPr lang="en-US" sz="2000" dirty="0" err="1">
                <a:solidFill>
                  <a:srgbClr val="000000"/>
                </a:solidFill>
                <a:latin typeface="Times New Roman"/>
                <a:ea typeface="Calibri"/>
                <a:cs typeface="Arial"/>
              </a:rPr>
              <a:t>spacings</a:t>
            </a:r>
            <a:r>
              <a:rPr lang="en-US" sz="2000" dirty="0">
                <a:solidFill>
                  <a:srgbClr val="000000"/>
                </a:solidFill>
                <a:latin typeface="Times New Roman"/>
                <a:ea typeface="Calibri"/>
                <a:cs typeface="Arial"/>
              </a:rPr>
              <a:t> in the triplet (7.12Hz). However, in a quartet the relative intensity of the lines is 1:3:3:1. These intensity ratios, and the fact that the spacing’s in both </a:t>
            </a:r>
            <a:r>
              <a:rPr lang="en-US" sz="2000" dirty="0" err="1">
                <a:solidFill>
                  <a:srgbClr val="000000"/>
                </a:solidFill>
                <a:latin typeface="Times New Roman"/>
                <a:ea typeface="Calibri"/>
                <a:cs typeface="Arial"/>
              </a:rPr>
              <a:t>multiplets</a:t>
            </a:r>
            <a:r>
              <a:rPr lang="en-US" sz="2000" dirty="0">
                <a:solidFill>
                  <a:srgbClr val="000000"/>
                </a:solidFill>
                <a:latin typeface="Times New Roman"/>
                <a:ea typeface="Calibri"/>
                <a:cs typeface="Arial"/>
              </a:rPr>
              <a:t> are equal, are no accident.</a:t>
            </a:r>
            <a:endParaRPr lang="en-US" sz="2000" dirty="0">
              <a:ea typeface="Calibri"/>
              <a:cs typeface="Arial"/>
            </a:endParaRPr>
          </a:p>
        </p:txBody>
      </p:sp>
    </p:spTree>
    <p:extLst>
      <p:ext uri="{BB962C8B-B14F-4D97-AF65-F5344CB8AC3E}">
        <p14:creationId xmlns:p14="http://schemas.microsoft.com/office/powerpoint/2010/main" val="84940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836712"/>
            <a:ext cx="8892480" cy="3321935"/>
          </a:xfrm>
          <a:prstGeom prst="rect">
            <a:avLst/>
          </a:prstGeom>
        </p:spPr>
        <p:txBody>
          <a:bodyPr wrap="square">
            <a:spAutoFit/>
          </a:bodyPr>
          <a:lstStyle/>
          <a:p>
            <a:pPr>
              <a:lnSpc>
                <a:spcPct val="115000"/>
              </a:lnSpc>
              <a:spcAft>
                <a:spcPts val="1000"/>
              </a:spcAft>
            </a:pPr>
            <a:r>
              <a:rPr lang="en-US" sz="2400" b="1" i="1" dirty="0">
                <a:solidFill>
                  <a:srgbClr val="FF0000"/>
                </a:solidFill>
                <a:latin typeface="Times New Roman"/>
                <a:ea typeface="Calibri"/>
                <a:cs typeface="Arial"/>
              </a:rPr>
              <a:t>J</a:t>
            </a:r>
            <a:r>
              <a:rPr lang="en-US" sz="2400" b="1" dirty="0">
                <a:solidFill>
                  <a:srgbClr val="FF0000"/>
                </a:solidFill>
                <a:latin typeface="Times New Roman"/>
                <a:ea typeface="Calibri"/>
                <a:cs typeface="Arial"/>
              </a:rPr>
              <a:t> must &gt; 1 Hz for the individual lines within a </a:t>
            </a:r>
            <a:r>
              <a:rPr lang="en-US" sz="2400" b="1" dirty="0" err="1">
                <a:solidFill>
                  <a:srgbClr val="FF0000"/>
                </a:solidFill>
                <a:latin typeface="Times New Roman"/>
                <a:ea typeface="Calibri"/>
                <a:cs typeface="Arial"/>
              </a:rPr>
              <a:t>multiplet</a:t>
            </a:r>
            <a:r>
              <a:rPr lang="en-US" sz="2400" b="1" dirty="0">
                <a:solidFill>
                  <a:srgbClr val="FF0000"/>
                </a:solidFill>
                <a:latin typeface="Times New Roman"/>
                <a:ea typeface="Calibri"/>
                <a:cs typeface="Arial"/>
              </a:rPr>
              <a:t> to be resolved. </a:t>
            </a:r>
            <a:endParaRPr lang="en-US" sz="2400" dirty="0">
              <a:ea typeface="Calibri"/>
              <a:cs typeface="Arial"/>
            </a:endParaRPr>
          </a:p>
          <a:p>
            <a:pPr>
              <a:lnSpc>
                <a:spcPct val="115000"/>
              </a:lnSpc>
              <a:spcAft>
                <a:spcPts val="1000"/>
              </a:spcAft>
            </a:pPr>
            <a:r>
              <a:rPr lang="en-US" sz="2400" b="1" dirty="0">
                <a:solidFill>
                  <a:srgbClr val="FF0000"/>
                </a:solidFill>
                <a:latin typeface="Times New Roman"/>
                <a:ea typeface="Calibri"/>
                <a:cs typeface="Arial"/>
              </a:rPr>
              <a:t>Value of </a:t>
            </a:r>
            <a:r>
              <a:rPr lang="en-US" sz="2400" b="1" i="1" dirty="0">
                <a:solidFill>
                  <a:srgbClr val="FF0000"/>
                </a:solidFill>
                <a:latin typeface="Times New Roman"/>
                <a:ea typeface="Calibri"/>
                <a:cs typeface="Arial"/>
              </a:rPr>
              <a:t>J</a:t>
            </a:r>
            <a:r>
              <a:rPr lang="en-US" sz="2400" b="1" dirty="0">
                <a:solidFill>
                  <a:srgbClr val="FF0000"/>
                </a:solidFill>
                <a:latin typeface="Times New Roman"/>
                <a:ea typeface="Calibri"/>
                <a:cs typeface="Arial"/>
              </a:rPr>
              <a:t> &lt; 1 Hz normally render the signal a somewhat broadened singlet.</a:t>
            </a:r>
            <a:endParaRPr lang="en-US" sz="2400" dirty="0">
              <a:ea typeface="Calibri"/>
              <a:cs typeface="Arial"/>
            </a:endParaRPr>
          </a:p>
          <a:p>
            <a:pPr>
              <a:lnSpc>
                <a:spcPct val="115000"/>
              </a:lnSpc>
              <a:spcAft>
                <a:spcPts val="1000"/>
              </a:spcAft>
            </a:pPr>
            <a:r>
              <a:rPr lang="en-US" sz="2400" b="1" i="1" u="sng" dirty="0">
                <a:solidFill>
                  <a:srgbClr val="FF0000"/>
                </a:solidFill>
                <a:latin typeface="Times New Roman"/>
                <a:ea typeface="Calibri"/>
                <a:cs typeface="Arial"/>
              </a:rPr>
              <a:t>Example:-</a:t>
            </a:r>
            <a:r>
              <a:rPr lang="en-US" sz="2400" dirty="0">
                <a:latin typeface="Times New Roman"/>
                <a:ea typeface="Calibri"/>
                <a:cs typeface="Arial"/>
              </a:rPr>
              <a:t> </a:t>
            </a:r>
            <a:r>
              <a:rPr lang="en-US" sz="2400" b="1" dirty="0">
                <a:solidFill>
                  <a:srgbClr val="002060"/>
                </a:solidFill>
                <a:latin typeface="Times New Roman"/>
                <a:ea typeface="Calibri"/>
                <a:cs typeface="Arial"/>
              </a:rPr>
              <a:t> what is the separation in hertz between the triplet and quartet in the spectrum of diethyl ether (250 MHz)? (b) What would be the separation if the spectrum were run at 400 MHz? </a:t>
            </a:r>
            <a:endParaRPr lang="en-US" sz="2400" dirty="0">
              <a:ea typeface="Calibri"/>
              <a:cs typeface="Arial"/>
            </a:endParaRPr>
          </a:p>
        </p:txBody>
      </p:sp>
    </p:spTree>
    <p:extLst>
      <p:ext uri="{BB962C8B-B14F-4D97-AF65-F5344CB8AC3E}">
        <p14:creationId xmlns:p14="http://schemas.microsoft.com/office/powerpoint/2010/main" val="426880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graphicFrame>
        <p:nvGraphicFramePr>
          <p:cNvPr id="3" name="كائن 2"/>
          <p:cNvGraphicFramePr>
            <a:graphicFrameLocks noChangeAspect="1"/>
          </p:cNvGraphicFramePr>
          <p:nvPr>
            <p:extLst>
              <p:ext uri="{D42A27DB-BD31-4B8C-83A1-F6EECF244321}">
                <p14:modId xmlns:p14="http://schemas.microsoft.com/office/powerpoint/2010/main" val="43421458"/>
              </p:ext>
            </p:extLst>
          </p:nvPr>
        </p:nvGraphicFramePr>
        <p:xfrm>
          <a:off x="1691680" y="188640"/>
          <a:ext cx="6264696" cy="5555485"/>
        </p:xfrm>
        <a:graphic>
          <a:graphicData uri="http://schemas.openxmlformats.org/presentationml/2006/ole">
            <mc:AlternateContent xmlns:mc="http://schemas.openxmlformats.org/markup-compatibility/2006">
              <mc:Choice xmlns:v="urn:schemas-microsoft-com:vml" Requires="v">
                <p:oleObj spid="_x0000_s23560" name="CS ChemDraw Drawing" r:id="rId3" imgW="3017139" imgH="2683383" progId="ChemDraw.Document.6.0">
                  <p:embed/>
                </p:oleObj>
              </mc:Choice>
              <mc:Fallback>
                <p:oleObj name="CS ChemDraw Drawing" r:id="rId3" imgW="3017139" imgH="2683383" progId="ChemDraw.Document.6.0">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88640"/>
                        <a:ext cx="6264696" cy="5555485"/>
                      </a:xfrm>
                      <a:prstGeom prst="rect">
                        <a:avLst/>
                      </a:prstGeom>
                      <a:noFill/>
                    </p:spPr>
                  </p:pic>
                </p:oleObj>
              </mc:Fallback>
            </mc:AlternateContent>
          </a:graphicData>
        </a:graphic>
      </p:graphicFrame>
    </p:spTree>
    <p:extLst>
      <p:ext uri="{BB962C8B-B14F-4D97-AF65-F5344CB8AC3E}">
        <p14:creationId xmlns:p14="http://schemas.microsoft.com/office/powerpoint/2010/main" val="3364461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1071</Words>
  <Application>Microsoft Office PowerPoint</Application>
  <PresentationFormat>عرض على الشاشة (3:4)‏</PresentationFormat>
  <Paragraphs>31</Paragraphs>
  <Slides>19</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19</vt:i4>
      </vt:variant>
    </vt:vector>
  </HeadingPairs>
  <TitlesOfParts>
    <vt:vector size="21" baseType="lpstr">
      <vt:lpstr>Office Theme</vt:lpstr>
      <vt:lpstr>CS ChemDraw Drawing</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InteL</cp:lastModifiedBy>
  <cp:revision>9</cp:revision>
  <dcterms:created xsi:type="dcterms:W3CDTF">2014-03-14T17:11:50Z</dcterms:created>
  <dcterms:modified xsi:type="dcterms:W3CDTF">2019-04-24T20:35:11Z</dcterms:modified>
</cp:coreProperties>
</file>